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59" r:id="rId3"/>
    <p:sldId id="270" r:id="rId4"/>
    <p:sldId id="283" r:id="rId5"/>
    <p:sldId id="295" r:id="rId6"/>
    <p:sldId id="287" r:id="rId7"/>
    <p:sldId id="268" r:id="rId8"/>
    <p:sldId id="272" r:id="rId9"/>
    <p:sldId id="274" r:id="rId10"/>
    <p:sldId id="294" r:id="rId11"/>
    <p:sldId id="275" r:id="rId12"/>
    <p:sldId id="278" r:id="rId13"/>
    <p:sldId id="304" r:id="rId14"/>
    <p:sldId id="280" r:id="rId15"/>
    <p:sldId id="305" r:id="rId16"/>
    <p:sldId id="311" r:id="rId17"/>
    <p:sldId id="299" r:id="rId18"/>
    <p:sldId id="308" r:id="rId19"/>
    <p:sldId id="267" r:id="rId20"/>
    <p:sldId id="310" r:id="rId21"/>
    <p:sldId id="312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ITON" initials="L" lastIdx="1" clrIdx="0">
    <p:extLst>
      <p:ext uri="{19B8F6BF-5375-455C-9EA6-DF929625EA0E}">
        <p15:presenceInfo xmlns:p15="http://schemas.microsoft.com/office/powerpoint/2012/main" userId="LITO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F8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022" autoAdjust="0"/>
  </p:normalViewPr>
  <p:slideViewPr>
    <p:cSldViewPr snapToGrid="0">
      <p:cViewPr varScale="1">
        <p:scale>
          <a:sx n="81" d="100"/>
          <a:sy n="81" d="100"/>
        </p:scale>
        <p:origin x="276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30" d="100"/>
        <a:sy n="3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AF6468-6D3D-4C91-962C-D5810E79B890}" type="datetimeFigureOut">
              <a:rPr lang="en-US" smtClean="0"/>
              <a:t>12/19/2013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645271-74D8-4B7D-AE4A-11C6E9FE9C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0593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645271-74D8-4B7D-AE4A-11C6E9FE9C1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76895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645271-74D8-4B7D-AE4A-11C6E9FE9C1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23941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645271-74D8-4B7D-AE4A-11C6E9FE9C1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80215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645271-74D8-4B7D-AE4A-11C6E9FE9C1E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0296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16C99-117D-441F-9772-1AB9DBC13408}" type="datetimeFigureOut">
              <a:rPr lang="en-US" smtClean="0"/>
              <a:t>12/19/2013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8ADCA-4D9C-4028-9BF4-AD478F3AD0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63788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16C99-117D-441F-9772-1AB9DBC13408}" type="datetimeFigureOut">
              <a:rPr lang="en-US" smtClean="0"/>
              <a:t>12/19/2013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8ADCA-4D9C-4028-9BF4-AD478F3AD0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28206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16C99-117D-441F-9772-1AB9DBC13408}" type="datetimeFigureOut">
              <a:rPr lang="en-US" smtClean="0"/>
              <a:t>12/19/2013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8ADCA-4D9C-4028-9BF4-AD478F3AD0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4807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16C99-117D-441F-9772-1AB9DBC13408}" type="datetimeFigureOut">
              <a:rPr lang="en-US" smtClean="0"/>
              <a:t>12/19/2013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8ADCA-4D9C-4028-9BF4-AD478F3AD0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60481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16C99-117D-441F-9772-1AB9DBC13408}" type="datetimeFigureOut">
              <a:rPr lang="en-US" smtClean="0"/>
              <a:t>12/19/2013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8ADCA-4D9C-4028-9BF4-AD478F3AD0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78852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16C99-117D-441F-9772-1AB9DBC13408}" type="datetimeFigureOut">
              <a:rPr lang="en-US" smtClean="0"/>
              <a:t>12/19/2013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8ADCA-4D9C-4028-9BF4-AD478F3AD0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83417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16C99-117D-441F-9772-1AB9DBC13408}" type="datetimeFigureOut">
              <a:rPr lang="en-US" smtClean="0"/>
              <a:t>12/19/2013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8ADCA-4D9C-4028-9BF4-AD478F3AD0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3784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16C99-117D-441F-9772-1AB9DBC13408}" type="datetimeFigureOut">
              <a:rPr lang="en-US" smtClean="0"/>
              <a:t>12/19/2013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8ADCA-4D9C-4028-9BF4-AD478F3AD0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5852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16C99-117D-441F-9772-1AB9DBC13408}" type="datetimeFigureOut">
              <a:rPr lang="en-US" smtClean="0"/>
              <a:t>12/19/2013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8ADCA-4D9C-4028-9BF4-AD478F3AD0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23288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16C99-117D-441F-9772-1AB9DBC13408}" type="datetimeFigureOut">
              <a:rPr lang="en-US" smtClean="0"/>
              <a:t>12/19/2013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8ADCA-4D9C-4028-9BF4-AD478F3AD0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60235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16C99-117D-441F-9772-1AB9DBC13408}" type="datetimeFigureOut">
              <a:rPr lang="en-US" smtClean="0"/>
              <a:t>12/19/2013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8ADCA-4D9C-4028-9BF4-AD478F3AD0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68339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B16C99-117D-441F-9772-1AB9DBC13408}" type="datetimeFigureOut">
              <a:rPr lang="en-US" smtClean="0"/>
              <a:t>12/19/2013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B8ADCA-4D9C-4028-9BF4-AD478F3AD0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7425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</a:b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7145"/>
            <a:ext cx="12192000" cy="757247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27919" y="1690688"/>
            <a:ext cx="243253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7200" dirty="0"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sz="7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8920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586" y="365125"/>
            <a:ext cx="10515600" cy="1325563"/>
          </a:xfrm>
        </p:spPr>
        <p:txBody>
          <a:bodyPr/>
          <a:lstStyle/>
          <a:p>
            <a:pPr algn="ctr"/>
            <a:r>
              <a:rPr lang="bn-BD" u="sng" dirty="0" smtClean="0">
                <a:solidFill>
                  <a:schemeClr val="accent4">
                    <a:lumMod val="75000"/>
                  </a:schemeClr>
                </a:solidFill>
              </a:rPr>
              <a:t>পরিচিতি</a:t>
            </a:r>
            <a:endParaRPr lang="en-US" u="sng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6537" y="1690689"/>
            <a:ext cx="3098042" cy="2333698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50000"/>
              </a:lnSpc>
            </a:pPr>
            <a:r>
              <a:rPr lang="bn-BD" b="0" dirty="0" smtClean="0">
                <a:solidFill>
                  <a:schemeClr val="accent6">
                    <a:lumMod val="75000"/>
                  </a:schemeClr>
                </a:solidFill>
              </a:rPr>
              <a:t>রফিকুল আলম</a:t>
            </a:r>
          </a:p>
          <a:p>
            <a:pPr>
              <a:lnSpc>
                <a:spcPct val="150000"/>
              </a:lnSpc>
            </a:pPr>
            <a:r>
              <a:rPr lang="bn-BD" b="0" dirty="0" smtClean="0">
                <a:solidFill>
                  <a:schemeClr val="accent6">
                    <a:lumMod val="75000"/>
                  </a:schemeClr>
                </a:solidFill>
              </a:rPr>
              <a:t>সহকারি শিক্ষক</a:t>
            </a:r>
          </a:p>
          <a:p>
            <a:pPr>
              <a:lnSpc>
                <a:spcPct val="150000"/>
              </a:lnSpc>
            </a:pPr>
            <a:r>
              <a:rPr lang="bn-BD" b="0" dirty="0" smtClean="0">
                <a:solidFill>
                  <a:schemeClr val="accent6">
                    <a:lumMod val="75000"/>
                  </a:schemeClr>
                </a:solidFill>
              </a:rPr>
              <a:t>বাঁশবাড়ী উচ্চবিদ্যালয়</a:t>
            </a:r>
          </a:p>
          <a:p>
            <a:pPr>
              <a:lnSpc>
                <a:spcPct val="150000"/>
              </a:lnSpc>
            </a:pPr>
            <a:r>
              <a:rPr lang="bn-BD" b="0" dirty="0" smtClean="0">
                <a:solidFill>
                  <a:schemeClr val="accent6">
                    <a:lumMod val="75000"/>
                  </a:schemeClr>
                </a:solidFill>
              </a:rPr>
              <a:t>সরিষাবাড়ী,জামালপুর।</a:t>
            </a:r>
          </a:p>
          <a:p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58803" y="1690688"/>
            <a:ext cx="5183188" cy="3249801"/>
          </a:xfrm>
        </p:spPr>
        <p:txBody>
          <a:bodyPr>
            <a:normAutofit fontScale="40000" lnSpcReduction="20000"/>
          </a:bodyPr>
          <a:lstStyle/>
          <a:p>
            <a:pPr algn="ctr">
              <a:lnSpc>
                <a:spcPct val="150000"/>
              </a:lnSpc>
            </a:pPr>
            <a:r>
              <a:rPr lang="bn-BD" sz="8000" b="0" dirty="0" smtClean="0">
                <a:solidFill>
                  <a:schemeClr val="accent6">
                    <a:lumMod val="75000"/>
                  </a:schemeClr>
                </a:solidFill>
              </a:rPr>
              <a:t>শ্রেনী- নবম</a:t>
            </a:r>
          </a:p>
          <a:p>
            <a:pPr algn="ctr">
              <a:lnSpc>
                <a:spcPct val="150000"/>
              </a:lnSpc>
            </a:pPr>
            <a:r>
              <a:rPr lang="bn-BD" sz="8000" b="0" dirty="0" smtClean="0">
                <a:solidFill>
                  <a:schemeClr val="accent6">
                    <a:lumMod val="75000"/>
                  </a:schemeClr>
                </a:solidFill>
              </a:rPr>
              <a:t>বিষয়- কম্পিউটার</a:t>
            </a:r>
          </a:p>
          <a:p>
            <a:pPr algn="ctr">
              <a:lnSpc>
                <a:spcPct val="150000"/>
              </a:lnSpc>
            </a:pPr>
            <a:r>
              <a:rPr lang="bn-BD" sz="8000" b="0" dirty="0" smtClean="0">
                <a:solidFill>
                  <a:schemeClr val="accent6">
                    <a:lumMod val="75000"/>
                  </a:schemeClr>
                </a:solidFill>
              </a:rPr>
              <a:t>অধ্যায়- প্রথম </a:t>
            </a:r>
          </a:p>
          <a:p>
            <a:pPr algn="ctr">
              <a:lnSpc>
                <a:spcPct val="150000"/>
              </a:lnSpc>
            </a:pPr>
            <a:r>
              <a:rPr lang="bn-BD" sz="8000" b="0" dirty="0" smtClean="0">
                <a:solidFill>
                  <a:schemeClr val="accent6">
                    <a:lumMod val="75000"/>
                  </a:schemeClr>
                </a:solidFill>
              </a:rPr>
              <a:t>তারিখ- </a:t>
            </a:r>
            <a:r>
              <a:rPr lang="bn-BD" sz="8000" b="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১১-১২—২০১৩</a:t>
            </a:r>
            <a:r>
              <a:rPr lang="bn-BD" sz="8000" b="0" dirty="0" smtClean="0">
                <a:solidFill>
                  <a:schemeClr val="accent6">
                    <a:lumMod val="75000"/>
                  </a:schemeClr>
                </a:solidFill>
              </a:rPr>
              <a:t> ইং</a:t>
            </a:r>
            <a:endParaRPr lang="bn-BD" dirty="0" smtClean="0"/>
          </a:p>
          <a:p>
            <a:endParaRPr lang="en-US" dirty="0"/>
          </a:p>
        </p:txBody>
      </p:sp>
      <p:sp>
        <p:nvSpPr>
          <p:cNvPr id="4" name="Equal 3"/>
          <p:cNvSpPr/>
          <p:nvPr/>
        </p:nvSpPr>
        <p:spPr>
          <a:xfrm rot="5400000">
            <a:off x="3534153" y="2797791"/>
            <a:ext cx="4476466" cy="450377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7825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0"/>
                            </p:stCondLst>
                            <p:childTnLst>
                              <p:par>
                                <p:cTn id="40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869" y="1392846"/>
            <a:ext cx="4353288" cy="514443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9406" y="1392846"/>
            <a:ext cx="3286125" cy="508007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5546" y="2004547"/>
            <a:ext cx="3676454" cy="382304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214659" y="6472924"/>
            <a:ext cx="16318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Micro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957490" y="6288258"/>
            <a:ext cx="13645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D</a:t>
            </a:r>
            <a:r>
              <a:rPr lang="en-US" dirty="0" err="1" smtClean="0"/>
              <a:t>oel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826965" y="6472924"/>
            <a:ext cx="20820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</a:t>
            </a:r>
            <a:r>
              <a:rPr lang="en-US" dirty="0" smtClean="0"/>
              <a:t>igital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908983" y="344556"/>
            <a:ext cx="41431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ছবিতে  কি দেখতে পাচ্ছি ?</a:t>
            </a:r>
          </a:p>
        </p:txBody>
      </p:sp>
    </p:spTree>
    <p:extLst>
      <p:ext uri="{BB962C8B-B14F-4D97-AF65-F5344CB8AC3E}">
        <p14:creationId xmlns:p14="http://schemas.microsoft.com/office/powerpoint/2010/main" val="131635969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3860" y="2862665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bn-BD" sz="7200" dirty="0"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কম্পিউটারের </a:t>
            </a:r>
            <a:r>
              <a:rPr lang="bn-BD" sz="7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প্রকারভেদ</a:t>
            </a:r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</a:b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8507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5751456"/>
              </p:ext>
            </p:extLst>
          </p:nvPr>
        </p:nvGraphicFramePr>
        <p:xfrm>
          <a:off x="57150" y="2"/>
          <a:ext cx="12134850" cy="91519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7877"/>
                <a:gridCol w="10526973"/>
              </a:tblGrid>
              <a:tr h="1181098">
                <a:tc>
                  <a:txBody>
                    <a:bodyPr/>
                    <a:lstStyle/>
                    <a:p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4000" dirty="0" smtClean="0">
                        <a:solidFill>
                          <a:schemeClr val="lt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  <a:p>
                      <a:r>
                        <a:rPr lang="bn-BD" sz="4000" dirty="0" smtClean="0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এই পাঠ শেষেশিক্ষার্থী 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857250">
                <a:tc>
                  <a:txBody>
                    <a:bodyPr/>
                    <a:lstStyle/>
                    <a:p>
                      <a:r>
                        <a:rPr lang="bn-BD" sz="1800" dirty="0" smtClean="0"/>
                        <a:t/>
                      </a:r>
                      <a:br>
                        <a:rPr lang="bn-BD" sz="1800" dirty="0" smtClean="0"/>
                      </a:br>
                      <a:r>
                        <a:rPr lang="bn-BD" sz="1800" dirty="0" smtClean="0"/>
                        <a:t/>
                      </a:r>
                      <a:br>
                        <a:rPr lang="bn-BD" sz="1800" dirty="0" smtClean="0"/>
                      </a:br>
                      <a:r>
                        <a:rPr lang="bn-BD" sz="1800" dirty="0" smtClean="0"/>
                        <a:t/>
                      </a:r>
                      <a:br>
                        <a:rPr lang="bn-BD" sz="1800" dirty="0" smtClean="0"/>
                      </a:b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BD" sz="28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কাজকরার পদ্ধতির দিক থেকে কম্পিউটারের প্রকারভেদ বলতে পারবে।</a:t>
                      </a:r>
                      <a:endParaRPr lang="en-US" sz="28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</a:tr>
              <a:tr h="85725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bn-BD" sz="28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কাজের দক্ষতা এবং আকারের ভিত্তিতে ডিজিটাল কম্পিউটারের  প্রকারভেদ  ব্যাখ্যা করতে পারবে।</a:t>
                      </a:r>
                      <a:r>
                        <a:rPr lang="bn-BD" sz="36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/>
                      </a:r>
                      <a:br>
                        <a:rPr lang="bn-BD" sz="36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</a:br>
                      <a:endParaRPr lang="en-US" sz="36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</a:tr>
              <a:tr h="102900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BD" sz="28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কম্পিউটারের বৈশিষ্ট্য লিখতে পারবে।</a:t>
                      </a:r>
                      <a:br>
                        <a:rPr lang="bn-BD" sz="28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</a:br>
                      <a:endParaRPr lang="en-US" sz="28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</a:tr>
              <a:tr h="85725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6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</a:tr>
              <a:tr h="85725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85725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85725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Right Arrow 3"/>
          <p:cNvSpPr/>
          <p:nvPr/>
        </p:nvSpPr>
        <p:spPr>
          <a:xfrm>
            <a:off x="687964" y="1397702"/>
            <a:ext cx="858325" cy="39026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ight Arrow 4"/>
          <p:cNvSpPr/>
          <p:nvPr/>
        </p:nvSpPr>
        <p:spPr>
          <a:xfrm>
            <a:off x="687964" y="2723265"/>
            <a:ext cx="858325" cy="39026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Arrow 5"/>
          <p:cNvSpPr/>
          <p:nvPr/>
        </p:nvSpPr>
        <p:spPr>
          <a:xfrm>
            <a:off x="687964" y="4762315"/>
            <a:ext cx="858325" cy="39026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8926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4678" y="873458"/>
            <a:ext cx="10515600" cy="81886"/>
          </a:xfrm>
        </p:spPr>
        <p:txBody>
          <a:bodyPr>
            <a:normAutofit fontScale="90000"/>
          </a:bodyPr>
          <a:lstStyle/>
          <a:p>
            <a:pPr algn="ctr"/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992573" y="2449632"/>
            <a:ext cx="9034818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/>
              <a:t>        </a:t>
            </a:r>
            <a:r>
              <a:rPr lang="bn-BD" sz="5400" dirty="0">
                <a:latin typeface="NikoshBAN" panose="02000000000000000000" pitchFamily="2" charset="0"/>
                <a:cs typeface="NikoshBAN" panose="02000000000000000000" pitchFamily="2" charset="0"/>
              </a:rPr>
              <a:t>কাজকরার পদ্ধতির ভিত্তিতে </a:t>
            </a:r>
            <a:r>
              <a:rPr lang="bn-BD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কম্পিউটারের প্রকারভেদ -</a:t>
            </a:r>
          </a:p>
          <a:p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1992573" y="2674322"/>
            <a:ext cx="573206" cy="2996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642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1603"/>
          </a:xfrm>
        </p:spPr>
        <p:txBody>
          <a:bodyPr>
            <a:normAutofit fontScale="90000"/>
          </a:bodyPr>
          <a:lstStyle/>
          <a:p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40920" cy="6857999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4218" y="95534"/>
            <a:ext cx="4977782" cy="6331770"/>
          </a:xfrm>
        </p:spPr>
      </p:pic>
      <p:sp>
        <p:nvSpPr>
          <p:cNvPr id="7" name="TextBox 6"/>
          <p:cNvSpPr txBox="1"/>
          <p:nvPr/>
        </p:nvSpPr>
        <p:spPr>
          <a:xfrm>
            <a:off x="1368140" y="5800298"/>
            <a:ext cx="29287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nalog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557344" y="5800298"/>
            <a:ext cx="1855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</a:t>
            </a:r>
            <a:r>
              <a:rPr lang="en-US" dirty="0" smtClean="0"/>
              <a:t>nalog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0442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9814"/>
            <a:ext cx="10515600" cy="45719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846161"/>
            <a:ext cx="5181600" cy="4877207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259713"/>
            <a:ext cx="5181600" cy="5906182"/>
          </a:xfrm>
        </p:spPr>
      </p:pic>
      <p:sp>
        <p:nvSpPr>
          <p:cNvPr id="7" name="TextBox 6"/>
          <p:cNvSpPr txBox="1"/>
          <p:nvPr/>
        </p:nvSpPr>
        <p:spPr>
          <a:xfrm>
            <a:off x="2569113" y="5866228"/>
            <a:ext cx="25462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digital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85871" y="5866228"/>
            <a:ext cx="2039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digital </a:t>
            </a:r>
          </a:p>
        </p:txBody>
      </p:sp>
    </p:spTree>
    <p:extLst>
      <p:ext uri="{BB962C8B-B14F-4D97-AF65-F5344CB8AC3E}">
        <p14:creationId xmlns:p14="http://schemas.microsoft.com/office/powerpoint/2010/main" val="1583411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09181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2012"/>
            <a:ext cx="6019800" cy="6305265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641445"/>
            <a:ext cx="6047050" cy="5535518"/>
          </a:xfrm>
        </p:spPr>
      </p:pic>
      <p:sp>
        <p:nvSpPr>
          <p:cNvPr id="7" name="TextBox 6"/>
          <p:cNvSpPr txBox="1"/>
          <p:nvPr/>
        </p:nvSpPr>
        <p:spPr>
          <a:xfrm>
            <a:off x="2172934" y="6372665"/>
            <a:ext cx="32074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H</a:t>
            </a:r>
            <a:r>
              <a:rPr lang="en-US" dirty="0" err="1" smtClean="0"/>
              <a:t>ybride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8526194" y="6492240"/>
            <a:ext cx="2827606" cy="365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H</a:t>
            </a:r>
            <a:r>
              <a:rPr lang="en-US" dirty="0" err="1" smtClean="0"/>
              <a:t>ybride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0227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57628" y="1933525"/>
            <a:ext cx="11660200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000" dirty="0">
                <a:latin typeface="NikoshBAN" panose="02000000000000000000" pitchFamily="2" charset="0"/>
                <a:cs typeface="NikoshBAN" panose="02000000000000000000" pitchFamily="2" charset="0"/>
              </a:rPr>
              <a:t>কাজের দক্ষতা এবং আকারের  ভিত্তিতে </a:t>
            </a:r>
            <a:r>
              <a:rPr lang="bn-BD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কম্পিউটারের প্রকারভেদ - </a:t>
            </a:r>
            <a:r>
              <a:rPr lang="bn-BD" sz="3600" dirty="0"/>
              <a:t/>
            </a:r>
            <a:br>
              <a:rPr lang="bn-BD" sz="3600" dirty="0"/>
            </a:b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917316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597"/>
            <a:ext cx="6172200" cy="6162088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3650" y="14597"/>
            <a:ext cx="5848350" cy="6143284"/>
          </a:xfrm>
        </p:spPr>
      </p:pic>
      <p:sp>
        <p:nvSpPr>
          <p:cNvPr id="7" name="TextBox 6"/>
          <p:cNvSpPr txBox="1"/>
          <p:nvPr/>
        </p:nvSpPr>
        <p:spPr>
          <a:xfrm>
            <a:off x="2727961" y="6361351"/>
            <a:ext cx="17162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Super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8636684" y="6272745"/>
            <a:ext cx="20679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</a:t>
            </a:r>
            <a:r>
              <a:rPr lang="en-US" dirty="0" smtClean="0"/>
              <a:t>uper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953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6096000" cy="6376237"/>
          </a:xfrm>
        </p:spPr>
      </p:pic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9350" y="0"/>
            <a:ext cx="5962650" cy="6336860"/>
          </a:xfrm>
        </p:spPr>
      </p:pic>
      <p:sp>
        <p:nvSpPr>
          <p:cNvPr id="6" name="TextBox 5"/>
          <p:cNvSpPr txBox="1"/>
          <p:nvPr/>
        </p:nvSpPr>
        <p:spPr>
          <a:xfrm>
            <a:off x="2167890" y="6376236"/>
            <a:ext cx="36013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M</a:t>
            </a:r>
            <a:r>
              <a:rPr lang="en-US" dirty="0" smtClean="0">
                <a:solidFill>
                  <a:prstClr val="black"/>
                </a:solidFill>
              </a:rPr>
              <a:t>ain </a:t>
            </a:r>
            <a:r>
              <a:rPr lang="en-US" dirty="0">
                <a:solidFill>
                  <a:prstClr val="black"/>
                </a:solidFill>
              </a:rPr>
              <a:t>frame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184466" y="6336860"/>
            <a:ext cx="36998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M</a:t>
            </a:r>
            <a:r>
              <a:rPr lang="en-US" dirty="0" smtClean="0">
                <a:solidFill>
                  <a:prstClr val="black"/>
                </a:solidFill>
              </a:rPr>
              <a:t>ain </a:t>
            </a:r>
            <a:r>
              <a:rPr lang="en-US" dirty="0">
                <a:solidFill>
                  <a:prstClr val="black"/>
                </a:solidFill>
              </a:rPr>
              <a:t>frame</a:t>
            </a:r>
          </a:p>
        </p:txBody>
      </p:sp>
    </p:spTree>
    <p:extLst>
      <p:ext uri="{BB962C8B-B14F-4D97-AF65-F5344CB8AC3E}">
        <p14:creationId xmlns:p14="http://schemas.microsoft.com/office/powerpoint/2010/main" val="84883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56996" y="2351315"/>
            <a:ext cx="1069288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4000" dirty="0">
                <a:latin typeface="NikoshBAN" panose="02000000000000000000" pitchFamily="2" charset="0"/>
                <a:cs typeface="NikoshBAN" panose="02000000000000000000" pitchFamily="2" charset="0"/>
              </a:rPr>
              <a:t>মিনিফ্রেম কম্পিটারের ব্যবহার এখন আর নেই। মেইনফ্রেম এবং মিনিফ্রেম কম্পিটারের মধ্যে কাজের ধরন ও প্রক্রিয়াগত দিক থেকে তেমন কোন পার্থক্য ছিলনা।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552003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081" y="1"/>
            <a:ext cx="6042657" cy="6311602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0"/>
            <a:ext cx="6019800" cy="6311602"/>
          </a:xfrm>
        </p:spPr>
      </p:pic>
      <p:sp>
        <p:nvSpPr>
          <p:cNvPr id="7" name="TextBox 6"/>
          <p:cNvSpPr txBox="1"/>
          <p:nvPr/>
        </p:nvSpPr>
        <p:spPr>
          <a:xfrm>
            <a:off x="2302507" y="6430425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</a:t>
            </a:r>
            <a:r>
              <a:rPr lang="en-US" dirty="0" smtClean="0"/>
              <a:t>icro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8849751" y="6479024"/>
            <a:ext cx="25040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</a:t>
            </a:r>
            <a:r>
              <a:rPr lang="en-US" dirty="0" smtClean="0"/>
              <a:t>icro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7681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87730" y="1986150"/>
            <a:ext cx="8871338" cy="2739211"/>
          </a:xfrm>
          <a:prstGeom prst="rect">
            <a:avLst/>
          </a:prstGeom>
          <a:ln w="38100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bn-BD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জোড়ায় কাজ</a:t>
            </a:r>
          </a:p>
          <a:p>
            <a:r>
              <a:rPr lang="bn-BD" sz="2800" dirty="0"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bn-BD" sz="2800" dirty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bn-BD" sz="2800" dirty="0">
                <a:latin typeface="NikoshBAN" panose="02000000000000000000" pitchFamily="2" charset="0"/>
                <a:cs typeface="NikoshBAN" panose="02000000000000000000" pitchFamily="2" charset="0"/>
              </a:rPr>
              <a:t>১।এনালগ কম্পিটার ও ডিজিটাল কম্পিটারের মধ্যে 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 </a:t>
            </a:r>
            <a:r>
              <a:rPr lang="bn-BD" sz="2800" dirty="0">
                <a:latin typeface="NikoshBAN" panose="02000000000000000000" pitchFamily="2" charset="0"/>
                <a:cs typeface="NikoshBAN" panose="02000000000000000000" pitchFamily="2" charset="0"/>
              </a:rPr>
              <a:t>টি পার্থক্য লিখ।</a:t>
            </a:r>
            <a:br>
              <a:rPr lang="bn-BD" sz="2800" dirty="0">
                <a:latin typeface="NikoshBAN" panose="02000000000000000000" pitchFamily="2" charset="0"/>
                <a:cs typeface="NikoshBAN" panose="02000000000000000000" pitchFamily="2" charset="0"/>
              </a:rPr>
            </a:br>
            <a:endParaRPr lang="bn-BD" sz="28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bn-BD" sz="2800" dirty="0">
                <a:latin typeface="NikoshBAN" panose="02000000000000000000" pitchFamily="2" charset="0"/>
                <a:cs typeface="NikoshBAN" panose="02000000000000000000" pitchFamily="2" charset="0"/>
              </a:rPr>
              <a:t>। সুপার কম্পিটারের 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 টি </a:t>
            </a:r>
            <a:r>
              <a:rPr lang="bn-BD" sz="2800" dirty="0">
                <a:latin typeface="NikoshBAN" panose="02000000000000000000" pitchFamily="2" charset="0"/>
                <a:cs typeface="NikoshBAN" panose="02000000000000000000" pitchFamily="2" charset="0"/>
              </a:rPr>
              <a:t>বৈশিষ্ট্য লিখ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28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082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25451" y="2109104"/>
            <a:ext cx="7683689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   </a:t>
            </a:r>
            <a:r>
              <a:rPr lang="bn-BD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দলীয় </a:t>
            </a:r>
            <a:r>
              <a:rPr lang="bn-BD" sz="6000" dirty="0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</a:p>
          <a:p>
            <a:pPr algn="ctr"/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1</a:t>
            </a:r>
            <a:r>
              <a:rPr lang="bn-BD" sz="2800" dirty="0">
                <a:latin typeface="NikoshBAN" panose="02000000000000000000" pitchFamily="2" charset="0"/>
                <a:cs typeface="NikoshBAN" panose="02000000000000000000" pitchFamily="2" charset="0"/>
              </a:rPr>
              <a:t>। ডিজিটাল কম্পিটার ব্যবহারের ক্ষেত্র গুলি লিখ। </a:t>
            </a:r>
          </a:p>
        </p:txBody>
      </p:sp>
    </p:spTree>
    <p:extLst>
      <p:ext uri="{BB962C8B-B14F-4D97-AF65-F5344CB8AC3E}">
        <p14:creationId xmlns:p14="http://schemas.microsoft.com/office/powerpoint/2010/main" val="1839377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n-BD" dirty="0" smtClean="0"/>
              <a:t>কোন</a:t>
            </a:r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/>
          </p:nvPr>
        </p:nvGraphicFramePr>
        <p:xfrm>
          <a:off x="57150" y="2"/>
          <a:ext cx="12134850" cy="97955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95450"/>
                <a:gridCol w="10439400"/>
              </a:tblGrid>
              <a:tr h="1181098">
                <a:tc>
                  <a:txBody>
                    <a:bodyPr/>
                    <a:lstStyle/>
                    <a:p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bn-BD" sz="4000" dirty="0" smtClean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n-BD" sz="40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মূল্যায়ন</a:t>
                      </a:r>
                      <a:endParaRPr lang="en-US" sz="4000" dirty="0" smtClean="0"/>
                    </a:p>
                    <a:p>
                      <a:endParaRPr lang="en-US" sz="4000" dirty="0"/>
                    </a:p>
                  </a:txBody>
                  <a:tcPr/>
                </a:tc>
              </a:tr>
              <a:tr h="857250">
                <a:tc>
                  <a:txBody>
                    <a:bodyPr/>
                    <a:lstStyle/>
                    <a:p>
                      <a:r>
                        <a:rPr lang="bn-BD" sz="1800" dirty="0" smtClean="0"/>
                        <a:t/>
                      </a:r>
                      <a:br>
                        <a:rPr lang="bn-BD" sz="1800" dirty="0" smtClean="0"/>
                      </a:br>
                      <a:r>
                        <a:rPr lang="bn-BD" sz="1800" dirty="0" smtClean="0"/>
                        <a:t/>
                      </a:r>
                      <a:br>
                        <a:rPr lang="bn-BD" sz="1800" dirty="0" smtClean="0"/>
                      </a:br>
                      <a:r>
                        <a:rPr lang="bn-BD" sz="1800" dirty="0" smtClean="0"/>
                        <a:t/>
                      </a:r>
                      <a:br>
                        <a:rPr lang="bn-BD" sz="1800" dirty="0" smtClean="0"/>
                      </a:b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BD" sz="36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১।  কাজ করার পদ্ধতির দিক থেকে </a:t>
                      </a:r>
                      <a:r>
                        <a:rPr lang="bn-BD" sz="3600" baseline="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bn-BD" sz="36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কম্পিউটারের কত প্রকার।</a:t>
                      </a:r>
                      <a:br>
                        <a:rPr lang="bn-BD" sz="36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</a:br>
                      <a:endParaRPr lang="en-US" sz="36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</a:tr>
              <a:tr h="85725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BD" sz="36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২। কাজের দক্ষতা এবং আকারের  ভিত্তিতে </a:t>
                      </a:r>
                      <a:r>
                        <a:rPr lang="bn-BD" sz="3600" baseline="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bn-BD" sz="36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কম্পিউটর কত প্রকার। </a:t>
                      </a:r>
                      <a:br>
                        <a:rPr lang="bn-BD" sz="36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</a:br>
                      <a:endParaRPr lang="en-US" sz="36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</a:tr>
              <a:tr h="85725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BD" sz="36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৩।  এনালগ কম্পিটারের কাজ কি?</a:t>
                      </a:r>
                      <a:br>
                        <a:rPr lang="bn-BD" sz="36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</a:br>
                      <a:endParaRPr lang="en-US" sz="36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</a:tr>
              <a:tr h="85725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BD" sz="36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৪।  হাইব্রিড কম্পিটারের দুটি বৈশিষ্ট্য বল</a:t>
                      </a:r>
                      <a:r>
                        <a:rPr lang="en-US" sz="3600" baseline="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bn-BD" sz="3600" baseline="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।</a:t>
                      </a:r>
                      <a:r>
                        <a:rPr lang="bn-BD" sz="36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/>
                      </a:r>
                      <a:br>
                        <a:rPr lang="bn-BD" sz="36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</a:br>
                      <a:r>
                        <a:rPr lang="bn-BD" sz="36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/>
                      </a:r>
                      <a:br>
                        <a:rPr lang="bn-BD" sz="36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</a:br>
                      <a:endParaRPr lang="en-US" sz="36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</a:tr>
              <a:tr h="85725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85725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85725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Right Arrow 3"/>
          <p:cNvSpPr/>
          <p:nvPr/>
        </p:nvSpPr>
        <p:spPr>
          <a:xfrm>
            <a:off x="589225" y="2091002"/>
            <a:ext cx="858325" cy="39026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ight Arrow 4"/>
          <p:cNvSpPr/>
          <p:nvPr/>
        </p:nvSpPr>
        <p:spPr>
          <a:xfrm>
            <a:off x="589225" y="3310202"/>
            <a:ext cx="858325" cy="39026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Arrow 5"/>
          <p:cNvSpPr/>
          <p:nvPr/>
        </p:nvSpPr>
        <p:spPr>
          <a:xfrm>
            <a:off x="589225" y="4426604"/>
            <a:ext cx="858325" cy="39026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Arrow 6"/>
          <p:cNvSpPr/>
          <p:nvPr/>
        </p:nvSpPr>
        <p:spPr>
          <a:xfrm>
            <a:off x="589225" y="5645804"/>
            <a:ext cx="858325" cy="39026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2129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18486" y="322564"/>
            <a:ext cx="9869715" cy="65864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উত্তর গুলি মিলিয়ে নেই –</a:t>
            </a:r>
          </a:p>
          <a:p>
            <a:endParaRPr lang="bn-BD" sz="36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১। কাজকরার </a:t>
            </a:r>
            <a:r>
              <a:rPr lang="bn-BD" sz="2800" dirty="0">
                <a:latin typeface="NikoshBAN" panose="02000000000000000000" pitchFamily="2" charset="0"/>
                <a:cs typeface="NikoshBAN" panose="02000000000000000000" pitchFamily="2" charset="0"/>
              </a:rPr>
              <a:t>পদ্ধতির ভিত্তিতে কম্পিউটার ৩ 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প্রকার</a:t>
            </a:r>
          </a:p>
          <a:p>
            <a:endParaRPr lang="bn-BD" sz="28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২। কাজের </a:t>
            </a:r>
            <a:r>
              <a:rPr lang="bn-BD" sz="2800" dirty="0">
                <a:latin typeface="NikoshBAN" panose="02000000000000000000" pitchFamily="2" charset="0"/>
                <a:cs typeface="NikoshBAN" panose="02000000000000000000" pitchFamily="2" charset="0"/>
              </a:rPr>
              <a:t>দক্ষতা এবং আকারের  ভিত্তিতে 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 </a:t>
            </a:r>
            <a:r>
              <a:rPr lang="bn-BD" sz="2800" dirty="0">
                <a:latin typeface="NikoshBAN" panose="02000000000000000000" pitchFamily="2" charset="0"/>
                <a:cs typeface="NikoshBAN" panose="02000000000000000000" pitchFamily="2" charset="0"/>
              </a:rPr>
              <a:t>৪ প্রকার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৩। এনালগ কম্পিটার কাজ করে পরিমাপ পদ্ধতিতে। বিদ্যুতের </a:t>
            </a:r>
            <a:r>
              <a:rPr lang="bn-BD" sz="2800" smtClean="0">
                <a:latin typeface="NikoshBAN" panose="02000000000000000000" pitchFamily="2" charset="0"/>
                <a:cs typeface="NikoshBAN" panose="02000000000000000000" pitchFamily="2" charset="0"/>
              </a:rPr>
              <a:t>তারের ভোল্টেজ 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ওঠানামা  গাড়ীর গতি নির্ণয় ইত্যাদি কাজে </a:t>
            </a:r>
            <a:r>
              <a:rPr lang="bn-BD" sz="2800" dirty="0">
                <a:latin typeface="NikoshBAN" panose="02000000000000000000" pitchFamily="2" charset="0"/>
                <a:cs typeface="NikoshBAN" panose="02000000000000000000" pitchFamily="2" charset="0"/>
              </a:rPr>
              <a:t>এনালগ কম্পিটার 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ব্যবহৃত হয়। </a:t>
            </a:r>
          </a:p>
          <a:p>
            <a:pPr>
              <a:lnSpc>
                <a:spcPct val="150000"/>
              </a:lnSpc>
            </a:pP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৪। (ক)  </a:t>
            </a:r>
            <a:r>
              <a:rPr lang="bn-BD" sz="2800" dirty="0">
                <a:latin typeface="NikoshBAN" panose="02000000000000000000" pitchFamily="2" charset="0"/>
                <a:cs typeface="NikoshBAN" panose="02000000000000000000" pitchFamily="2" charset="0"/>
              </a:rPr>
              <a:t>এনালগ কম্পিটার এবং 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ডিজিটাল কম্পিটারের প্রয়োজনীয় বৈশিষ্ট্যাবলির সমম্বয়ে গঠন করা হয় হাইব্রিড </a:t>
            </a:r>
            <a:r>
              <a:rPr lang="bn-BD" sz="2800" dirty="0"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</a:p>
          <a:p>
            <a:pPr>
              <a:lnSpc>
                <a:spcPct val="150000"/>
              </a:lnSpc>
            </a:pP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(খ) ক্ষেপণাস্ত্র , নভোযান </a:t>
            </a:r>
            <a:r>
              <a:rPr lang="bn-BD" sz="2800" dirty="0">
                <a:latin typeface="NikoshBAN" panose="02000000000000000000" pitchFamily="2" charset="0"/>
                <a:cs typeface="NikoshBAN" panose="02000000000000000000" pitchFamily="2" charset="0"/>
              </a:rPr>
              <a:t>এবং 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অন্যান্য ক্ষেত্রেও </a:t>
            </a:r>
            <a:r>
              <a:rPr lang="bn-BD" sz="2800" dirty="0">
                <a:latin typeface="NikoshBAN" panose="02000000000000000000" pitchFamily="2" charset="0"/>
                <a:cs typeface="NikoshBAN" panose="02000000000000000000" pitchFamily="2" charset="0"/>
              </a:rPr>
              <a:t>হাইব্রিড 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কম্পিটার </a:t>
            </a:r>
            <a:r>
              <a:rPr lang="bn-BD" sz="2800" dirty="0">
                <a:latin typeface="NikoshBAN" panose="02000000000000000000" pitchFamily="2" charset="0"/>
                <a:cs typeface="NikoshBAN" panose="02000000000000000000" pitchFamily="2" charset="0"/>
              </a:rPr>
              <a:t>ব্যবহৃত হয়। </a:t>
            </a:r>
          </a:p>
          <a:p>
            <a:endParaRPr lang="bn-BD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5752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905" y="1961913"/>
            <a:ext cx="10515600" cy="3224236"/>
          </a:xfrm>
        </p:spPr>
        <p:txBody>
          <a:bodyPr>
            <a:normAutofit/>
          </a:bodyPr>
          <a:lstStyle/>
          <a:p>
            <a:pPr algn="ctr"/>
            <a:r>
              <a:rPr lang="bn-BD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বাড়ির কাজ</a:t>
            </a:r>
            <a:br>
              <a:rPr lang="bn-BD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bn-BD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bn-BD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bn-BD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১। তোমার মতে কোন কম্পিউটারের </a:t>
            </a:r>
            <a:br>
              <a:rPr lang="bn-BD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bn-BD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bn-BD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bn-BD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প্রয়োজনীয়তা বেশি এবং কেন?</a:t>
            </a:r>
            <a:endParaRPr lang="en-US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5342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42972" y="2656115"/>
            <a:ext cx="2699657" cy="1015663"/>
          </a:xfrm>
          <a:prstGeom prst="rect">
            <a:avLst/>
          </a:prstGeom>
          <a:noFill/>
          <a:scene3d>
            <a:camera prst="isometricOffAxis1Right"/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bn-BD" sz="6000" dirty="0" smtClean="0">
                <a:solidFill>
                  <a:srgbClr val="7030A0"/>
                </a:solidFill>
              </a:rPr>
              <a:t>ধন্যবাদ</a:t>
            </a:r>
            <a:r>
              <a:rPr lang="bn-BD" sz="6000" dirty="0" smtClean="0"/>
              <a:t> 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239581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Dhaka r sohor rokte bhasaili 21st February 1952[1]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194050" y="1825625"/>
            <a:ext cx="5802313" cy="4351338"/>
          </a:xfrm>
        </p:spPr>
      </p:pic>
    </p:spTree>
    <p:extLst>
      <p:ext uri="{BB962C8B-B14F-4D97-AF65-F5344CB8AC3E}">
        <p14:creationId xmlns:p14="http://schemas.microsoft.com/office/powerpoint/2010/main" val="4071016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711</TotalTime>
  <Words>255</Words>
  <Application>Microsoft Office PowerPoint</Application>
  <PresentationFormat>Widescreen</PresentationFormat>
  <Paragraphs>67</Paragraphs>
  <Slides>21</Slides>
  <Notes>4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Arial</vt:lpstr>
      <vt:lpstr>Calibri</vt:lpstr>
      <vt:lpstr>Calibri Light</vt:lpstr>
      <vt:lpstr>NikoshBAN</vt:lpstr>
      <vt:lpstr>Times New Roman</vt:lpstr>
      <vt:lpstr>Vrinda</vt:lpstr>
      <vt:lpstr>Office Theme</vt:lpstr>
      <vt:lpstr> </vt:lpstr>
      <vt:lpstr>পরিচিতি</vt:lpstr>
      <vt:lpstr>PowerPoint Presentation</vt:lpstr>
      <vt:lpstr>কম্পিউটারের প্রকারভেদ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কোন</vt:lpstr>
      <vt:lpstr>PowerPoint Presentation</vt:lpstr>
      <vt:lpstr>বাড়ির কাজ  ১। তোমার মতে কোন কম্পিউটারের   প্রয়োজনীয়তা বেশি এবং কেন?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 </dc:title>
  <dc:creator>LITON</dc:creator>
  <cp:lastModifiedBy>DOEL</cp:lastModifiedBy>
  <cp:revision>213</cp:revision>
  <dcterms:created xsi:type="dcterms:W3CDTF">2013-12-10T05:18:03Z</dcterms:created>
  <dcterms:modified xsi:type="dcterms:W3CDTF">2013-12-19T05:56:31Z</dcterms:modified>
</cp:coreProperties>
</file>